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  <p:sldMasterId id="2147483688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  <p:sldId id="297" r:id="rId42"/>
    <p:sldId id="294" r:id="rId43"/>
    <p:sldId id="295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>
        <p:scale>
          <a:sx n="66" d="100"/>
          <a:sy n="66" d="100"/>
        </p:scale>
        <p:origin x="18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1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7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5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1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9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8631" y="6163408"/>
            <a:ext cx="929482" cy="365125"/>
          </a:xfrm>
          <a:prstGeom prst="rect">
            <a:avLst/>
          </a:prstGeom>
        </p:spPr>
        <p:txBody>
          <a:bodyPr/>
          <a:lstStyle>
            <a:lvl1pPr algn="l">
              <a:defRPr sz="1200" b="1" i="1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>
              <a:defRPr/>
            </a:pPr>
            <a:r>
              <a:rPr lang="en-US" kern="0" smtClean="0"/>
              <a:t>Page </a:t>
            </a:r>
            <a:fld id="{BA1D4DAD-DF1C-4C4E-A852-016F8E25E6A1}" type="slidenum">
              <a:rPr lang="en-US" kern="0" smtClean="0"/>
              <a:pPr algn="r">
                <a:defRPr/>
              </a:pPr>
              <a:t>‹#›</a:t>
            </a:fld>
            <a:endParaRPr lang="en-US" kern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04588"/>
            <a:ext cx="8229600" cy="836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9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7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3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4189"/>
            <a:ext cx="9144000" cy="0"/>
          </a:xfrm>
          <a:prstGeom prst="line">
            <a:avLst/>
          </a:prstGeom>
          <a:ln>
            <a:solidFill>
              <a:srgbClr val="0031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4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5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5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3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2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8631" y="6163408"/>
            <a:ext cx="929482" cy="365125"/>
          </a:xfrm>
          <a:prstGeom prst="rect">
            <a:avLst/>
          </a:prstGeom>
        </p:spPr>
        <p:txBody>
          <a:bodyPr/>
          <a:lstStyle>
            <a:lvl1pPr algn="l">
              <a:defRPr sz="1200" b="1" i="1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037697-549E-432A-8B32-EBBCCBB6FA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04588"/>
            <a:ext cx="8229600" cy="836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424465" y="6206490"/>
            <a:ext cx="3882320" cy="64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 smtClean="0"/>
              <a:t>Fortuna</a:t>
            </a:r>
            <a:r>
              <a:rPr lang="en-US" sz="1000" b="1" baseline="0" dirty="0" smtClean="0"/>
              <a:t> – PhD Qualifying Exam 11/24/2015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8511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9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24465" y="6206490"/>
            <a:ext cx="3882320" cy="64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 smtClean="0"/>
              <a:t>2015 IEEE Photonics</a:t>
            </a:r>
            <a:r>
              <a:rPr lang="en-US" sz="1000" b="1" baseline="0" dirty="0" smtClean="0"/>
              <a:t> Conference, Reston, VA</a:t>
            </a:r>
            <a:r>
              <a:rPr lang="en-US" sz="900" baseline="0" dirty="0" smtClean="0"/>
              <a:t/>
            </a:r>
            <a:br>
              <a:rPr lang="en-US" sz="900" baseline="0" dirty="0" smtClean="0"/>
            </a:br>
            <a:r>
              <a:rPr lang="en-US" sz="900" baseline="0" dirty="0" smtClean="0"/>
              <a:t>Fortuna et al., </a:t>
            </a:r>
            <a:r>
              <a:rPr lang="en-US" sz="900" dirty="0" smtClean="0"/>
              <a:t>Large spontaneous emission rate enhancement from an electrically-injected nanoLED coupled to an optical antenna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467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4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5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merical.com/register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merical.com/portal/workshop.html?ec=CDF54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3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36" y="1684485"/>
            <a:ext cx="4924414" cy="4486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Installing FDTD Solutions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www.lumerical.com/register.html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03198" y="2663081"/>
            <a:ext cx="27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@berkeley.edu address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2230" b="37988"/>
          <a:stretch/>
        </p:blipFill>
        <p:spPr>
          <a:xfrm>
            <a:off x="666750" y="962025"/>
            <a:ext cx="7569200" cy="50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6" y="947845"/>
            <a:ext cx="7409718" cy="52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06" y="948346"/>
            <a:ext cx="7515225" cy="53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954768"/>
            <a:ext cx="8505371" cy="46513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</p:spPr>
        <p:txBody>
          <a:bodyPr/>
          <a:lstStyle/>
          <a:p>
            <a:r>
              <a:rPr lang="en-US" dirty="0"/>
              <a:t>Create simulation window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278" y="5819775"/>
            <a:ext cx="833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Hint: Click </a:t>
            </a:r>
            <a:r>
              <a:rPr lang="en-US" b="1" i="1" dirty="0" smtClean="0"/>
              <a:t>FDTD</a:t>
            </a:r>
            <a:r>
              <a:rPr lang="en-US" dirty="0" smtClean="0"/>
              <a:t> in the </a:t>
            </a:r>
            <a:r>
              <a:rPr lang="en-US" b="1" dirty="0" smtClean="0"/>
              <a:t>Objects Tree </a:t>
            </a:r>
            <a:r>
              <a:rPr lang="en-US" dirty="0" smtClean="0"/>
              <a:t>then click </a:t>
            </a:r>
            <a:r>
              <a:rPr lang="en-US" b="1" dirty="0" smtClean="0"/>
              <a:t>Zoom extents icon </a:t>
            </a:r>
            <a:r>
              <a:rPr lang="en-US" b="1" dirty="0" smtClean="0"/>
              <a:t> </a:t>
            </a:r>
            <a:r>
              <a:rPr lang="en-US" dirty="0" smtClean="0"/>
              <a:t>on </a:t>
            </a:r>
            <a:r>
              <a:rPr lang="en-US" dirty="0" smtClean="0"/>
              <a:t>the left-hand side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817" y="5721065"/>
            <a:ext cx="479743" cy="4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</a:t>
            </a:r>
            <a:r>
              <a:rPr lang="en-US" dirty="0" smtClean="0"/>
              <a:t>source and </a:t>
            </a:r>
            <a:r>
              <a:rPr lang="en-US" dirty="0" smtClean="0"/>
              <a:t>edit the properties:</a:t>
            </a:r>
          </a:p>
          <a:p>
            <a:pPr lvl="1"/>
            <a:r>
              <a:rPr lang="en-US" b="1" i="1" dirty="0" smtClean="0"/>
              <a:t>Sources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Gaussian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source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330570" y="2512844"/>
            <a:ext cx="6989681" cy="3448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6270" y="2781885"/>
            <a:ext cx="750039" cy="750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4732" b="48281"/>
          <a:stretch/>
        </p:blipFill>
        <p:spPr>
          <a:xfrm>
            <a:off x="639762" y="1225568"/>
            <a:ext cx="7426325" cy="44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1772" b="33260"/>
          <a:stretch/>
        </p:blipFill>
        <p:spPr>
          <a:xfrm>
            <a:off x="1247774" y="862012"/>
            <a:ext cx="6382385" cy="54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23" y="901400"/>
            <a:ext cx="6158457" cy="53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smtClean="0"/>
              <a:t>source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616" y="900797"/>
            <a:ext cx="6256825" cy="54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field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</a:t>
            </a:r>
            <a:r>
              <a:rPr lang="en-US" dirty="0" smtClean="0"/>
              <a:t>monitor and </a:t>
            </a:r>
            <a:r>
              <a:rPr lang="en-US" dirty="0" smtClean="0"/>
              <a:t>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Frequency-domain field and power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DFTMonitor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774" y="3022322"/>
            <a:ext cx="5094923" cy="2316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Installing FDTD Solutions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8509000" cy="4622103"/>
          </a:xfrm>
        </p:spPr>
        <p:txBody>
          <a:bodyPr/>
          <a:lstStyle/>
          <a:p>
            <a:r>
              <a:rPr lang="en-US" dirty="0" smtClean="0"/>
              <a:t>Log in here: </a:t>
            </a:r>
          </a:p>
          <a:p>
            <a:r>
              <a:rPr lang="en-US" dirty="0" smtClean="0"/>
              <a:t>You will get an email with the license code</a:t>
            </a:r>
          </a:p>
          <a:p>
            <a:r>
              <a:rPr lang="en-US" dirty="0" smtClean="0"/>
              <a:t>Download </a:t>
            </a:r>
            <a:r>
              <a:rPr lang="en-US" dirty="0" smtClean="0"/>
              <a:t>FDTD Solutions</a:t>
            </a:r>
          </a:p>
          <a:p>
            <a:r>
              <a:rPr lang="en-US" dirty="0" smtClean="0"/>
              <a:t>Extract zip file</a:t>
            </a:r>
          </a:p>
          <a:p>
            <a:r>
              <a:rPr lang="en-US" dirty="0" smtClean="0"/>
              <a:t>Run the installer</a:t>
            </a:r>
            <a:endParaRPr lang="en-US" dirty="0" smtClean="0"/>
          </a:p>
          <a:p>
            <a:r>
              <a:rPr lang="en-US" dirty="0" smtClean="0"/>
              <a:t>Start the program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0272" y="1219849"/>
            <a:ext cx="6713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www.lumerical.com/portal/workshop.html?ec=CDF54A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722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field monitor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839647"/>
            <a:ext cx="59817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time-domain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</a:t>
            </a:r>
            <a:r>
              <a:rPr lang="en-US" dirty="0" smtClean="0"/>
              <a:t>monitor and </a:t>
            </a:r>
            <a:r>
              <a:rPr lang="en-US" dirty="0" smtClean="0"/>
              <a:t>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Frequency-domain field and power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DFTMonitor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time-domain monitor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24" y="936947"/>
            <a:ext cx="59817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movie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Movie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MovieMonitor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movie monitor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04" y="971263"/>
            <a:ext cx="6977926" cy="50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26274"/>
            <a:ext cx="7740650" cy="4622103"/>
          </a:xfrm>
        </p:spPr>
        <p:txBody>
          <a:bodyPr/>
          <a:lstStyle/>
          <a:p>
            <a:r>
              <a:rPr lang="en-US" dirty="0" smtClean="0"/>
              <a:t>Click the </a:t>
            </a:r>
            <a:r>
              <a:rPr lang="en-US" b="1" i="1" dirty="0" smtClean="0"/>
              <a:t>Run </a:t>
            </a:r>
            <a:r>
              <a:rPr lang="en-US" dirty="0" smtClean="0"/>
              <a:t>icon, save as file of your choice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1" y="1319032"/>
            <a:ext cx="8913335" cy="4815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7260" y="1527858"/>
            <a:ext cx="495409" cy="535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vd3_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3200" y="1537811"/>
            <a:ext cx="6149975" cy="4612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2348" y="944880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ucida Grande"/>
              </a:rPr>
              <a:t>When done, open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latin typeface="Lucida Grande"/>
              </a:rPr>
              <a:t>.mpg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ucida Grande"/>
              </a:rPr>
              <a:t> file created in simulation folder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</p:spPr>
        <p:txBody>
          <a:bodyPr/>
          <a:lstStyle/>
          <a:p>
            <a:r>
              <a:rPr lang="en-US" dirty="0" smtClean="0"/>
              <a:t>Run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field-monitor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</a:t>
            </a:r>
            <a:r>
              <a:rPr lang="en-US" b="1" i="1" dirty="0" smtClean="0"/>
              <a:t>reflection </a:t>
            </a:r>
            <a:r>
              <a:rPr lang="en-US" b="1" i="1" dirty="0" smtClean="0">
                <a:sym typeface="Wingdings" panose="05000000000000000000" pitchFamily="2" charset="2"/>
              </a:rPr>
              <a:t> visualize  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Click </a:t>
            </a:r>
            <a:r>
              <a:rPr lang="en-US" b="1" i="1" dirty="0" smtClean="0">
                <a:sym typeface="Wingdings" panose="05000000000000000000" pitchFamily="2" charset="2"/>
              </a:rPr>
              <a:t>lambda </a:t>
            </a:r>
            <a:r>
              <a:rPr lang="en-US" dirty="0" smtClean="0">
                <a:sym typeface="Wingdings" panose="05000000000000000000" pitchFamily="2" charset="2"/>
              </a:rPr>
              <a:t>in the </a:t>
            </a:r>
            <a:r>
              <a:rPr lang="en-US" b="1" dirty="0" smtClean="0">
                <a:sym typeface="Wingdings" panose="05000000000000000000" pitchFamily="2" charset="2"/>
              </a:rPr>
              <a:t>Parameters </a:t>
            </a:r>
            <a:r>
              <a:rPr lang="en-US" dirty="0" smtClean="0">
                <a:sym typeface="Wingdings" panose="05000000000000000000" pitchFamily="2" charset="2"/>
              </a:rPr>
              <a:t>window.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Drag the slider until Value ~ 0.650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788"/>
          <a:stretch/>
        </p:blipFill>
        <p:spPr>
          <a:xfrm>
            <a:off x="482600" y="2508005"/>
            <a:ext cx="4596355" cy="4206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120" t="76172" r="2308" b="6708"/>
          <a:stretch/>
        </p:blipFill>
        <p:spPr>
          <a:xfrm>
            <a:off x="5228581" y="4578649"/>
            <a:ext cx="3823589" cy="13825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963119" y="4611161"/>
            <a:ext cx="2265462" cy="1213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907666" y="5993702"/>
            <a:ext cx="4144504" cy="5459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63119" y="5824602"/>
            <a:ext cx="1944547" cy="71509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b="1" dirty="0" smtClean="0"/>
              <a:t>Result </a:t>
            </a:r>
            <a:r>
              <a:rPr lang="en-US" b="1" dirty="0" smtClean="0"/>
              <a:t>View </a:t>
            </a:r>
            <a:r>
              <a:rPr lang="en-US" dirty="0" smtClean="0"/>
              <a:t>(lower left), </a:t>
            </a:r>
            <a:r>
              <a:rPr lang="en-US" dirty="0" smtClean="0"/>
              <a:t>right-click </a:t>
            </a:r>
            <a:r>
              <a:rPr lang="en-US" b="1" i="1" dirty="0" err="1" smtClean="0"/>
              <a:t>farfield</a:t>
            </a:r>
            <a:r>
              <a:rPr lang="en-US" b="1" i="1" dirty="0" smtClean="0"/>
              <a:t> </a:t>
            </a:r>
            <a:r>
              <a:rPr lang="en-US" dirty="0" smtClean="0"/>
              <a:t>and click </a:t>
            </a:r>
            <a:r>
              <a:rPr lang="en-US" b="1" i="1" dirty="0" smtClean="0"/>
              <a:t>Calculate</a:t>
            </a:r>
          </a:p>
          <a:p>
            <a:r>
              <a:rPr lang="en-US" dirty="0" smtClean="0"/>
              <a:t>Set the wavelength </a:t>
            </a:r>
            <a:r>
              <a:rPr lang="en-US" dirty="0" smtClean="0"/>
              <a:t>near ~0.650 um </a:t>
            </a:r>
            <a:r>
              <a:rPr lang="en-US" dirty="0" smtClean="0"/>
              <a:t>and </a:t>
            </a:r>
            <a:r>
              <a:rPr lang="en-US" dirty="0" smtClean="0"/>
              <a:t>click </a:t>
            </a:r>
            <a:r>
              <a:rPr lang="en-US" b="1" i="1" dirty="0" smtClean="0"/>
              <a:t>Far Field settings.</a:t>
            </a:r>
          </a:p>
          <a:p>
            <a:r>
              <a:rPr lang="en-US" dirty="0" smtClean="0"/>
              <a:t>Set the material index to 1.55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594227"/>
            <a:ext cx="4223592" cy="2042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58" y="3056065"/>
            <a:ext cx="3981660" cy="30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b="1" dirty="0" smtClean="0"/>
              <a:t>Result View</a:t>
            </a:r>
            <a:r>
              <a:rPr lang="en-US" dirty="0" smtClean="0"/>
              <a:t>, right-click </a:t>
            </a:r>
            <a:r>
              <a:rPr lang="en-US" b="1" i="1" dirty="0" err="1" smtClean="0"/>
              <a:t>farfield</a:t>
            </a:r>
            <a:r>
              <a:rPr lang="en-US" b="1" i="1" dirty="0" smtClean="0"/>
              <a:t> </a:t>
            </a:r>
            <a:r>
              <a:rPr lang="en-US" dirty="0" smtClean="0"/>
              <a:t>and click </a:t>
            </a:r>
            <a:r>
              <a:rPr lang="en-US" b="1" i="1" dirty="0" smtClean="0"/>
              <a:t>Visualize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0431"/>
          <a:stretch/>
        </p:blipFill>
        <p:spPr>
          <a:xfrm>
            <a:off x="962025" y="1802656"/>
            <a:ext cx="7639050" cy="42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Installing FDTD Solutions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89138" y="879997"/>
            <a:ext cx="5150248" cy="5248659"/>
            <a:chOff x="361359" y="2294446"/>
            <a:chExt cx="3597993" cy="36667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4514" t="18883" r="34086" b="24227"/>
            <a:stretch/>
          </p:blipFill>
          <p:spPr>
            <a:xfrm>
              <a:off x="361359" y="2294446"/>
              <a:ext cx="3597993" cy="36667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33856" y="3531838"/>
              <a:ext cx="512064" cy="2560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164" y="3804652"/>
              <a:ext cx="2178724" cy="645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Check email for activation </a:t>
              </a:r>
              <a:r>
                <a:rPr lang="en-US" dirty="0" smtClean="0">
                  <a:solidFill>
                    <a:srgbClr val="FF0000"/>
                  </a:solidFill>
                </a:rPr>
                <a:t>code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Enter it here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Click Activate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4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results are not too interesting. All we are observing is the simple reflection of a laser beam from a metallic surface.</a:t>
            </a:r>
          </a:p>
          <a:p>
            <a:r>
              <a:rPr lang="en-US" dirty="0" smtClean="0"/>
              <a:t>Let’s add a DVD ‘pit’</a:t>
            </a:r>
          </a:p>
        </p:txBody>
      </p:sp>
    </p:spTree>
    <p:extLst>
      <p:ext uri="{BB962C8B-B14F-4D97-AF65-F5344CB8AC3E}">
        <p14:creationId xmlns:p14="http://schemas.microsoft.com/office/powerpoint/2010/main" val="8037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‘pit’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create a rectangle consisting of Aluminum.</a:t>
            </a:r>
          </a:p>
          <a:p>
            <a:r>
              <a:rPr lang="en-US" dirty="0" smtClean="0"/>
              <a:t>To create a rectangle and edit the properties:</a:t>
            </a:r>
          </a:p>
          <a:p>
            <a:pPr lvl="1"/>
            <a:r>
              <a:rPr lang="en-US" b="1" i="1" dirty="0" smtClean="0"/>
              <a:t>Structures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Rectangle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rectangle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635371" y="2878604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2569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‘pit’ geometry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980186"/>
            <a:ext cx="7658100" cy="49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‘pit’ geometry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065911"/>
            <a:ext cx="7848600" cy="50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vd3_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7584" y="1479390"/>
            <a:ext cx="5993129" cy="4494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2348" y="944880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ucida Grande"/>
              </a:rPr>
              <a:t>When done, open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latin typeface="Lucida Grande"/>
              </a:rPr>
              <a:t>.mpg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ucida Grande"/>
              </a:rPr>
              <a:t> file created in simulation folder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</p:spPr>
        <p:txBody>
          <a:bodyPr/>
          <a:lstStyle/>
          <a:p>
            <a:r>
              <a:rPr lang="en-US" dirty="0" smtClean="0"/>
              <a:t>Run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748"/>
          <a:stretch/>
        </p:blipFill>
        <p:spPr>
          <a:xfrm>
            <a:off x="298449" y="1065911"/>
            <a:ext cx="8498551" cy="4614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38576" y="619125"/>
            <a:ext cx="1457324" cy="1971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26936" y="196187"/>
            <a:ext cx="2677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Lobes indicate that light</a:t>
            </a:r>
            <a:br>
              <a:rPr lang="en-US" dirty="0" smtClean="0"/>
            </a:br>
            <a:r>
              <a:rPr lang="en-US" dirty="0" smtClean="0"/>
              <a:t>is scattered away at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maximize scattering?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900" y="1253328"/>
            <a:ext cx="2347547" cy="26130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900" y="3864644"/>
            <a:ext cx="2347547" cy="19129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4123" y="3420393"/>
            <a:ext cx="419100" cy="4702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080" y="1255359"/>
            <a:ext cx="236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Polycarbonate (n=1.55)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1080" y="539066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2148" y="3510176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0910" y="3866392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land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523470" y="2485882"/>
            <a:ext cx="0" cy="8956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806338" y="2523393"/>
            <a:ext cx="0" cy="855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47370" y="2514600"/>
            <a:ext cx="0" cy="1350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00575" y="2514600"/>
            <a:ext cx="0" cy="1333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23761" y="2195036"/>
                <a:ext cx="53829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Some of the rays (red) will hit the pit and reflect back with a phase change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Other rays (blue) will hit the land and reflect back with a phase change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61" y="2195036"/>
                <a:ext cx="5382937" cy="1477328"/>
              </a:xfrm>
              <a:prstGeom prst="rect">
                <a:avLst/>
              </a:prstGeom>
              <a:blipFill>
                <a:blip r:embed="rId2"/>
                <a:stretch>
                  <a:fillRect l="-906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23761" y="3853206"/>
                <a:ext cx="538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Destructive interference for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What happens to the light? It’s scattered away! </a:t>
                </a:r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61" y="3853206"/>
                <a:ext cx="5382937" cy="646331"/>
              </a:xfrm>
              <a:prstGeom prst="rect">
                <a:avLst/>
              </a:prstGeom>
              <a:blipFill>
                <a:blip r:embed="rId3"/>
                <a:stretch>
                  <a:fillRect l="-90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80594" y="4750296"/>
                <a:ext cx="6005236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can quickly calculate that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for destructive interference to occur. </a:t>
                </a:r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594" y="4750296"/>
                <a:ext cx="6005236" cy="646331"/>
              </a:xfrm>
              <a:prstGeom prst="rect">
                <a:avLst/>
              </a:prstGeom>
              <a:blipFill>
                <a:blip r:embed="rId4"/>
                <a:stretch>
                  <a:fillRect l="-811"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45837" y="2282861"/>
                <a:ext cx="449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837" y="2282861"/>
                <a:ext cx="449867" cy="276999"/>
              </a:xfrm>
              <a:prstGeom prst="rect">
                <a:avLst/>
              </a:prstGeom>
              <a:blipFill>
                <a:blip r:embed="rId5"/>
                <a:stretch>
                  <a:fillRect l="-12162" r="-540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51548" y="2258589"/>
                <a:ext cx="455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48" y="2258589"/>
                <a:ext cx="455188" cy="276999"/>
              </a:xfrm>
              <a:prstGeom prst="rect">
                <a:avLst/>
              </a:prstGeom>
              <a:blipFill>
                <a:blip r:embed="rId6"/>
                <a:stretch>
                  <a:fillRect l="-12162" r="-54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1364124" y="3419028"/>
            <a:ext cx="0" cy="43565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36108" y="3487310"/>
            <a:ext cx="26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3523761" y="1297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Let’s loosely think of the laser beam as </a:t>
            </a:r>
            <a:r>
              <a:rPr lang="en-US" dirty="0" smtClean="0"/>
              <a:t>impinging optical </a:t>
            </a:r>
            <a:r>
              <a:rPr lang="en-US" dirty="0"/>
              <a:t>rays.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545129" y="3354725"/>
                <a:ext cx="1254767" cy="38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29" y="3354725"/>
                <a:ext cx="1254767" cy="389979"/>
              </a:xfrm>
              <a:prstGeom prst="rect">
                <a:avLst/>
              </a:prstGeom>
              <a:blipFill rotWithShape="0">
                <a:blip r:embed="rId7"/>
                <a:stretch>
                  <a:fillRect l="-11650" r="-1068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/>
      <p:bldP spid="45" grpId="0"/>
      <p:bldP spid="49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maximize scattering?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900" y="1253328"/>
            <a:ext cx="2347547" cy="26130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900" y="3864644"/>
            <a:ext cx="2347547" cy="19129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4123" y="3420393"/>
            <a:ext cx="419100" cy="4702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080" y="1255359"/>
            <a:ext cx="236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Polycarbonate (n=1.55)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1080" y="539066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2148" y="3510176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0910" y="3866392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land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523470" y="2485882"/>
            <a:ext cx="0" cy="8956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806338" y="2523393"/>
            <a:ext cx="0" cy="855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47370" y="2514600"/>
            <a:ext cx="0" cy="1350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00575" y="2514600"/>
            <a:ext cx="0" cy="1333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3418253" y="1116859"/>
                <a:ext cx="538293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Then we have constructive interference and </a:t>
                </a:r>
                <a:br>
                  <a:rPr lang="en-US" dirty="0" smtClean="0"/>
                </a:br>
                <a:r>
                  <a:rPr lang="en-US" dirty="0" smtClean="0"/>
                  <a:t>we should expect that most light will be reflected</a:t>
                </a:r>
                <a:br>
                  <a:rPr lang="en-US" dirty="0" smtClean="0"/>
                </a:br>
                <a:r>
                  <a:rPr lang="en-US" dirty="0" smtClean="0"/>
                  <a:t>straight back as if there was no ‘pit’ present.</a:t>
                </a:r>
              </a:p>
              <a:p>
                <a:endParaRPr lang="en-US" dirty="0"/>
              </a:p>
              <a:p>
                <a:r>
                  <a:rPr lang="en-US" dirty="0" smtClean="0"/>
                  <a:t>Then </a:t>
                </a:r>
                <a:r>
                  <a:rPr lang="en-US" dirty="0" smtClean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Let’s test this out</a:t>
                </a:r>
                <a:r>
                  <a:rPr lang="en-US" dirty="0" smtClean="0"/>
                  <a:t>...</a:t>
                </a:r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53" y="1116859"/>
                <a:ext cx="5382937" cy="2031325"/>
              </a:xfrm>
              <a:prstGeom prst="rect">
                <a:avLst/>
              </a:prstGeom>
              <a:blipFill rotWithShape="0">
                <a:blip r:embed="rId2"/>
                <a:stretch>
                  <a:fillRect l="-1019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45837" y="2282861"/>
                <a:ext cx="449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837" y="2282861"/>
                <a:ext cx="449867" cy="276999"/>
              </a:xfrm>
              <a:prstGeom prst="rect">
                <a:avLst/>
              </a:prstGeom>
              <a:blipFill>
                <a:blip r:embed="rId3"/>
                <a:stretch>
                  <a:fillRect l="-12162" r="-540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51548" y="2258589"/>
                <a:ext cx="455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48" y="2258589"/>
                <a:ext cx="455188" cy="276999"/>
              </a:xfrm>
              <a:prstGeom prst="rect">
                <a:avLst/>
              </a:prstGeom>
              <a:blipFill>
                <a:blip r:embed="rId4"/>
                <a:stretch>
                  <a:fillRect l="-12162" r="-54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1364124" y="3419028"/>
            <a:ext cx="0" cy="43565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36108" y="3487310"/>
            <a:ext cx="26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88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‘pit</a:t>
            </a:r>
            <a:r>
              <a:rPr lang="en-US" dirty="0"/>
              <a:t>’ geometry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2017" y="5608320"/>
            <a:ext cx="1933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Run it again…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1366470"/>
            <a:ext cx="2302510" cy="556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32" y="945397"/>
            <a:ext cx="7064375" cy="5216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87440" y="1280160"/>
            <a:ext cx="1788160" cy="538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‘pit</a:t>
            </a:r>
            <a:r>
              <a:rPr lang="en-US" dirty="0"/>
              <a:t>’ geometry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90" y="977427"/>
            <a:ext cx="7414260" cy="5184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7057" y="5354320"/>
            <a:ext cx="2299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Run it again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Visualize far field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00" y="4582160"/>
            <a:ext cx="2682240" cy="386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Lumerical</a:t>
            </a:r>
            <a:r>
              <a:rPr lang="en-US" dirty="0" smtClean="0"/>
              <a:t> FDTD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39"/>
          <a:stretch/>
        </p:blipFill>
        <p:spPr>
          <a:xfrm>
            <a:off x="141514" y="1338670"/>
            <a:ext cx="8959849" cy="38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212"/>
          <a:stretch/>
        </p:blipFill>
        <p:spPr>
          <a:xfrm>
            <a:off x="469900" y="1138238"/>
            <a:ext cx="8081182" cy="47005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764340" y="868711"/>
            <a:ext cx="1569660" cy="2083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1663" y="222380"/>
            <a:ext cx="301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light is scattered straight</a:t>
            </a:r>
            <a:br>
              <a:rPr lang="en-US" dirty="0" smtClean="0"/>
            </a:br>
            <a:r>
              <a:rPr lang="en-US" dirty="0" smtClean="0"/>
              <a:t>back as if ‘pit’ is not present!</a:t>
            </a:r>
          </a:p>
        </p:txBody>
      </p:sp>
    </p:spTree>
    <p:extLst>
      <p:ext uri="{BB962C8B-B14F-4D97-AF65-F5344CB8AC3E}">
        <p14:creationId xmlns:p14="http://schemas.microsoft.com/office/powerpoint/2010/main" val="11634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 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25" t="8326" r="29320" b="54614"/>
          <a:stretch/>
        </p:blipFill>
        <p:spPr>
          <a:xfrm>
            <a:off x="4549775" y="1030237"/>
            <a:ext cx="4124325" cy="2941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91" t="9621" r="29390" b="52831"/>
          <a:stretch/>
        </p:blipFill>
        <p:spPr>
          <a:xfrm>
            <a:off x="85724" y="1142998"/>
            <a:ext cx="4267201" cy="28289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9077" y="3971924"/>
            <a:ext cx="2347547" cy="14954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9077" y="5465619"/>
            <a:ext cx="2347547" cy="6875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93300" y="5021367"/>
            <a:ext cx="419100" cy="4702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1325" y="5111150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0087" y="546736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land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023301" y="5020002"/>
            <a:ext cx="0" cy="43565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2683" y="5098401"/>
            <a:ext cx="74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120nm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586777" y="3971924"/>
            <a:ext cx="2347547" cy="14954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86777" y="5465619"/>
            <a:ext cx="2347547" cy="6875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51000" y="4610100"/>
            <a:ext cx="419100" cy="8814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75358" y="4930043"/>
            <a:ext cx="359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pit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67787" y="546736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land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481001" y="4610100"/>
            <a:ext cx="0" cy="84555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0383" y="4920080"/>
            <a:ext cx="74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240nm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82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Waveguides</a:t>
            </a:r>
          </a:p>
          <a:p>
            <a:pPr lvl="1"/>
            <a:r>
              <a:rPr lang="en-US" dirty="0" smtClean="0"/>
              <a:t>Theory of slab waveguide</a:t>
            </a:r>
          </a:p>
          <a:p>
            <a:pPr lvl="1"/>
            <a:r>
              <a:rPr lang="en-US" dirty="0" smtClean="0"/>
              <a:t>Simulation with </a:t>
            </a:r>
            <a:r>
              <a:rPr lang="en-US" dirty="0" err="1" smtClean="0"/>
              <a:t>Lumerical</a:t>
            </a:r>
            <a:r>
              <a:rPr lang="en-US" dirty="0" smtClean="0"/>
              <a:t> MODE and FDTD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‘land’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create a rectangle consisting of Aluminum.</a:t>
            </a:r>
          </a:p>
          <a:p>
            <a:r>
              <a:rPr lang="en-US" dirty="0" smtClean="0"/>
              <a:t>To create a rectangle and edit the properties:</a:t>
            </a:r>
          </a:p>
          <a:p>
            <a:pPr lvl="1"/>
            <a:r>
              <a:rPr lang="en-US" b="1" i="1" dirty="0" smtClean="0"/>
              <a:t>Structures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Rectangle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rectangle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635371" y="2878604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2569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‘land’ geometry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88" y="1065911"/>
            <a:ext cx="7460762" cy="478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‘land’ geometry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8" y="1171418"/>
            <a:ext cx="7622930" cy="48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simulation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Simulation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Region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FDTD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508049" y="2392466"/>
            <a:ext cx="5587232" cy="35651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1791" y="2730957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9176" b="42838"/>
          <a:stretch/>
        </p:blipFill>
        <p:spPr>
          <a:xfrm>
            <a:off x="960193" y="1065911"/>
            <a:ext cx="6785463" cy="45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tuna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Theme" id="{81775C52-41BD-4AB8-A35A-51077A73D5E7}" vid="{DBBBEDA7-A384-4252-BC3F-A314AC49D02D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FortunaTheme</Template>
  <TotalTime>2834</TotalTime>
  <Words>617</Words>
  <Application>Microsoft Office PowerPoint</Application>
  <PresentationFormat>On-screen Show (4:3)</PresentationFormat>
  <Paragraphs>131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 Math</vt:lpstr>
      <vt:lpstr>Georgia</vt:lpstr>
      <vt:lpstr>Lucida Grande</vt:lpstr>
      <vt:lpstr>Wingdings</vt:lpstr>
      <vt:lpstr>FortunaTheme</vt:lpstr>
      <vt:lpstr>3_Custom Design</vt:lpstr>
      <vt:lpstr>2_Custom Design</vt:lpstr>
      <vt:lpstr>Installing FDTD Solutions</vt:lpstr>
      <vt:lpstr>Installing FDTD Solutions</vt:lpstr>
      <vt:lpstr>Installing FDTD Solutions</vt:lpstr>
      <vt:lpstr>Lumerical FDTD program</vt:lpstr>
      <vt:lpstr>Create ‘land’ geometry</vt:lpstr>
      <vt:lpstr>Create ‘land’ geometry</vt:lpstr>
      <vt:lpstr>Create ‘land’ geometry</vt:lpstr>
      <vt:lpstr>Create simulation window</vt:lpstr>
      <vt:lpstr>Create simulation window</vt:lpstr>
      <vt:lpstr>Create simulation window</vt:lpstr>
      <vt:lpstr>Create simulation window</vt:lpstr>
      <vt:lpstr>Create simulation window</vt:lpstr>
      <vt:lpstr>Create simulation window</vt:lpstr>
      <vt:lpstr>Create source</vt:lpstr>
      <vt:lpstr>Create source</vt:lpstr>
      <vt:lpstr>Create source</vt:lpstr>
      <vt:lpstr>Create source</vt:lpstr>
      <vt:lpstr>Create source</vt:lpstr>
      <vt:lpstr>Create field monitor</vt:lpstr>
      <vt:lpstr>Create field monitor</vt:lpstr>
      <vt:lpstr>Create time-domain monitor</vt:lpstr>
      <vt:lpstr>Create time-domain monitor</vt:lpstr>
      <vt:lpstr>Create movie monitor</vt:lpstr>
      <vt:lpstr>Create movie monitor</vt:lpstr>
      <vt:lpstr>Run simulation</vt:lpstr>
      <vt:lpstr>Run simulation</vt:lpstr>
      <vt:lpstr>Analyze field-monitor</vt:lpstr>
      <vt:lpstr>Far-field calculation</vt:lpstr>
      <vt:lpstr>Far-field calculation</vt:lpstr>
      <vt:lpstr>Far-field calculation</vt:lpstr>
      <vt:lpstr>Create ‘pit’ geometry</vt:lpstr>
      <vt:lpstr>Create ‘pit’ geometry</vt:lpstr>
      <vt:lpstr>Create ‘pit’ geometry</vt:lpstr>
      <vt:lpstr>Run simulation</vt:lpstr>
      <vt:lpstr>Far-field</vt:lpstr>
      <vt:lpstr>How to maximize scattering?</vt:lpstr>
      <vt:lpstr>How to maximize scattering?</vt:lpstr>
      <vt:lpstr>Edit ‘pit’ geometry</vt:lpstr>
      <vt:lpstr>Edit ‘pit’ geometry</vt:lpstr>
      <vt:lpstr>Far-field</vt:lpstr>
      <vt:lpstr>Far-field comparison</vt:lpstr>
      <vt:lpstr>Next time</vt:lpstr>
    </vt:vector>
  </TitlesOfParts>
  <Company>UCBerkeley EECS Dept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FDTD Solutions</dc:title>
  <dc:creator>Kevin Han</dc:creator>
  <cp:lastModifiedBy>Kevin Han</cp:lastModifiedBy>
  <cp:revision>8</cp:revision>
  <dcterms:created xsi:type="dcterms:W3CDTF">2018-01-22T18:44:35Z</dcterms:created>
  <dcterms:modified xsi:type="dcterms:W3CDTF">2018-01-24T17:58:53Z</dcterms:modified>
</cp:coreProperties>
</file>